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Bold Italics" charset="1" panose="000008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Italics" charset="1" panose="00000500000000000000"/>
      <p:regular r:id="rId23"/>
    </p:embeddedFont>
    <p:embeddedFont>
      <p:font typeface="Intro" charset="1" panose="02000000000000000000"/>
      <p:regular r:id="rId24"/>
    </p:embeddedFont>
    <p:embeddedFont>
      <p:font typeface="Montserrat" charset="1" panose="00000500000000000000"/>
      <p:regular r:id="rId25"/>
    </p:embeddedFont>
    <p:embeddedFont>
      <p:font typeface="Roboto Bold" charset="1" panose="02000000000000000000"/>
      <p:regular r:id="rId26"/>
    </p:embeddedFont>
    <p:embeddedFont>
      <p:font typeface="Peace Sans" charset="1" panose="0200050504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Relationship Id="rId4" Target="../media/image32.jpe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1842" y="138763"/>
            <a:ext cx="3766158" cy="3766158"/>
          </a:xfrm>
          <a:custGeom>
            <a:avLst/>
            <a:gdLst/>
            <a:ahLst/>
            <a:cxnLst/>
            <a:rect r="r" b="b" t="t" l="l"/>
            <a:pathLst>
              <a:path h="3766158" w="3766158">
                <a:moveTo>
                  <a:pt x="0" y="0"/>
                </a:moveTo>
                <a:lnTo>
                  <a:pt x="3766158" y="0"/>
                </a:lnTo>
                <a:lnTo>
                  <a:pt x="3766158" y="3766158"/>
                </a:lnTo>
                <a:lnTo>
                  <a:pt x="0" y="3766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12118650" y="-239968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889711" y="7259090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3577" y="3447558"/>
            <a:ext cx="12310351" cy="221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9"/>
              </a:lnSpc>
              <a:spcBef>
                <a:spcPct val="0"/>
              </a:spcBef>
            </a:pPr>
            <a:r>
              <a:rPr lang="en-US" b="true" sz="6342" i="true">
                <a:solidFill>
                  <a:srgbClr val="009D3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ZeroWaste:</a:t>
            </a:r>
            <a:r>
              <a:rPr lang="en-US" sz="63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Solving the Food Waste Crisis in Uzbekistan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736558"/>
            <a:ext cx="4165235" cy="93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2"/>
              </a:lnSpc>
              <a:spcBef>
                <a:spcPct val="0"/>
              </a:spcBef>
            </a:pPr>
            <a:r>
              <a:rPr lang="en-US" sz="5430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FEBA team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231" y="4079161"/>
            <a:ext cx="17343538" cy="4878269"/>
          </a:xfrm>
          <a:custGeom>
            <a:avLst/>
            <a:gdLst/>
            <a:ahLst/>
            <a:cxnLst/>
            <a:rect r="r" b="b" t="t" l="l"/>
            <a:pathLst>
              <a:path h="4878269" w="17343538">
                <a:moveTo>
                  <a:pt x="0" y="0"/>
                </a:moveTo>
                <a:lnTo>
                  <a:pt x="17343538" y="0"/>
                </a:lnTo>
                <a:lnTo>
                  <a:pt x="17343538" y="4878269"/>
                </a:lnTo>
                <a:lnTo>
                  <a:pt x="0" y="4878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0" t="0" r="-114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6054" y="895350"/>
            <a:ext cx="12935892" cy="2253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5"/>
              </a:lnSpc>
              <a:spcBef>
                <a:spcPct val="0"/>
              </a:spcBef>
            </a:pPr>
            <a:r>
              <a:rPr lang="en-US" sz="6504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📊 Competitive Advantage</a:t>
            </a:r>
          </a:p>
          <a:p>
            <a:pPr algn="ctr">
              <a:lnSpc>
                <a:spcPts val="9105"/>
              </a:lnSpc>
              <a:spcBef>
                <a:spcPct val="0"/>
              </a:spcBef>
            </a:pPr>
            <a:r>
              <a:rPr lang="en-US" sz="6504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🏆 How We Stand Out: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905080" y="-4731243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4526">
            <a:off x="-3257078" y="7773230"/>
            <a:ext cx="7347813" cy="7366228"/>
          </a:xfrm>
          <a:custGeom>
            <a:avLst/>
            <a:gdLst/>
            <a:ahLst/>
            <a:cxnLst/>
            <a:rect r="r" b="b" t="t" l="l"/>
            <a:pathLst>
              <a:path h="7366228" w="7347813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6882" y="5143500"/>
            <a:ext cx="4572802" cy="3429601"/>
          </a:xfrm>
          <a:custGeom>
            <a:avLst/>
            <a:gdLst/>
            <a:ahLst/>
            <a:cxnLst/>
            <a:rect r="r" b="b" t="t" l="l"/>
            <a:pathLst>
              <a:path h="3429601" w="4572802">
                <a:moveTo>
                  <a:pt x="0" y="0"/>
                </a:moveTo>
                <a:lnTo>
                  <a:pt x="4572801" y="0"/>
                </a:lnTo>
                <a:lnTo>
                  <a:pt x="4572801" y="3429601"/>
                </a:lnTo>
                <a:lnTo>
                  <a:pt x="0" y="3429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63864" y="5184342"/>
            <a:ext cx="4725902" cy="3146658"/>
          </a:xfrm>
          <a:custGeom>
            <a:avLst/>
            <a:gdLst/>
            <a:ahLst/>
            <a:cxnLst/>
            <a:rect r="r" b="b" t="t" l="l"/>
            <a:pathLst>
              <a:path h="3146658" w="4725902">
                <a:moveTo>
                  <a:pt x="0" y="0"/>
                </a:moveTo>
                <a:lnTo>
                  <a:pt x="4725902" y="0"/>
                </a:lnTo>
                <a:lnTo>
                  <a:pt x="4725902" y="3146658"/>
                </a:lnTo>
                <a:lnTo>
                  <a:pt x="0" y="3146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88365" y="5865187"/>
            <a:ext cx="5700543" cy="3254347"/>
          </a:xfrm>
          <a:custGeom>
            <a:avLst/>
            <a:gdLst/>
            <a:ahLst/>
            <a:cxnLst/>
            <a:rect r="r" b="b" t="t" l="l"/>
            <a:pathLst>
              <a:path h="3254347" w="5700543">
                <a:moveTo>
                  <a:pt x="0" y="0"/>
                </a:moveTo>
                <a:lnTo>
                  <a:pt x="5700543" y="0"/>
                </a:lnTo>
                <a:lnTo>
                  <a:pt x="5700543" y="3254347"/>
                </a:lnTo>
                <a:lnTo>
                  <a:pt x="0" y="3254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5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7734" y="1009650"/>
            <a:ext cx="15212531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6"/>
              </a:lnSpc>
              <a:spcBef>
                <a:spcPct val="0"/>
              </a:spcBef>
            </a:pPr>
            <a:r>
              <a:rPr lang="en-US" b="true" sz="5921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What happens if even near-expiry products are not sold?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83976" y="3677773"/>
            <a:ext cx="10120048" cy="125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4"/>
              </a:lnSpc>
              <a:spcBef>
                <a:spcPct val="0"/>
              </a:spcBef>
            </a:pPr>
            <a:r>
              <a:rPr lang="en-US" sz="3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integrate our platforms for Waste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5229" y="8658826"/>
            <a:ext cx="2959298" cy="107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8"/>
              </a:lnSpc>
              <a:spcBef>
                <a:spcPct val="0"/>
              </a:spcBef>
            </a:pPr>
            <a:r>
              <a:rPr lang="en-US" b="true" sz="6241">
                <a:solidFill>
                  <a:srgbClr val="FFDE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11554" y="9182100"/>
            <a:ext cx="6654165" cy="72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5"/>
              </a:lnSpc>
              <a:spcBef>
                <a:spcPct val="0"/>
              </a:spcBef>
            </a:pPr>
            <a:r>
              <a:rPr lang="en-US" b="true" sz="4275">
                <a:solidFill>
                  <a:srgbClr val="FFDE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RECYCLING PRODUCTS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67899" y="8756615"/>
            <a:ext cx="4605576" cy="65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6"/>
              </a:lnSpc>
              <a:spcBef>
                <a:spcPct val="0"/>
              </a:spcBef>
            </a:pPr>
            <a:r>
              <a:rPr lang="en-US" b="true" sz="3811">
                <a:solidFill>
                  <a:srgbClr val="FFDE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WASTE DISPOSAL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518820"/>
            <a:ext cx="16870781" cy="3876778"/>
          </a:xfrm>
          <a:custGeom>
            <a:avLst/>
            <a:gdLst/>
            <a:ahLst/>
            <a:cxnLst/>
            <a:rect r="r" b="b" t="t" l="l"/>
            <a:pathLst>
              <a:path h="3876778" w="16870781">
                <a:moveTo>
                  <a:pt x="0" y="0"/>
                </a:moveTo>
                <a:lnTo>
                  <a:pt x="16870781" y="0"/>
                </a:lnTo>
                <a:lnTo>
                  <a:pt x="16870781" y="3876778"/>
                </a:lnTo>
                <a:lnTo>
                  <a:pt x="0" y="3876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" t="0" r="-1105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33743" y="1201347"/>
            <a:ext cx="7567198" cy="189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7"/>
              </a:lnSpc>
              <a:spcBef>
                <a:spcPct val="0"/>
              </a:spcBef>
            </a:pPr>
            <a:r>
              <a:rPr lang="en-US" b="true" sz="11034">
                <a:solidFill>
                  <a:srgbClr val="3652D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BENEFITS: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313" y="375926"/>
            <a:ext cx="16951373" cy="9535148"/>
          </a:xfrm>
          <a:custGeom>
            <a:avLst/>
            <a:gdLst/>
            <a:ahLst/>
            <a:cxnLst/>
            <a:rect r="r" b="b" t="t" l="l"/>
            <a:pathLst>
              <a:path h="9535148" w="16951373">
                <a:moveTo>
                  <a:pt x="0" y="0"/>
                </a:moveTo>
                <a:lnTo>
                  <a:pt x="16951374" y="0"/>
                </a:lnTo>
                <a:lnTo>
                  <a:pt x="16951374" y="9535148"/>
                </a:lnTo>
                <a:lnTo>
                  <a:pt x="0" y="9535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393785" y="-4549297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3087120" y="7441242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05323" y="2315742"/>
            <a:ext cx="20498646" cy="7218331"/>
            <a:chOff x="0" y="0"/>
            <a:chExt cx="5398820" cy="19011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98820" cy="1901124"/>
            </a:xfrm>
            <a:custGeom>
              <a:avLst/>
              <a:gdLst/>
              <a:ahLst/>
              <a:cxnLst/>
              <a:rect r="r" b="b" t="t" l="l"/>
              <a:pathLst>
                <a:path h="1901124" w="5398820">
                  <a:moveTo>
                    <a:pt x="0" y="0"/>
                  </a:moveTo>
                  <a:lnTo>
                    <a:pt x="5398820" y="0"/>
                  </a:lnTo>
                  <a:lnTo>
                    <a:pt x="5398820" y="1901124"/>
                  </a:lnTo>
                  <a:lnTo>
                    <a:pt x="0" y="19011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398820" cy="1948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922338" y="6736524"/>
            <a:ext cx="3461793" cy="587791"/>
            <a:chOff x="0" y="0"/>
            <a:chExt cx="1066152" cy="1810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Marjona Murodova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22338" y="3196308"/>
            <a:ext cx="3141499" cy="3141499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255076" y="6736524"/>
            <a:ext cx="3461793" cy="587791"/>
            <a:chOff x="0" y="0"/>
            <a:chExt cx="1066152" cy="1810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Ibragimov Diyorbek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255076" y="3196308"/>
            <a:ext cx="3141499" cy="3141499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16665" r="223" b="-16666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903869" y="6736524"/>
            <a:ext cx="3461793" cy="587791"/>
            <a:chOff x="0" y="0"/>
            <a:chExt cx="1066152" cy="1810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Shuxratov Shoxijaxon</a:t>
              </a: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1903869" y="3196308"/>
            <a:ext cx="3141499" cy="3141499"/>
            <a:chOff x="0" y="0"/>
            <a:chExt cx="14840029" cy="148400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6470029" y="1019175"/>
            <a:ext cx="54338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99"/>
              </a:lnSpc>
              <a:spcBef>
                <a:spcPct val="0"/>
              </a:spcBef>
            </a:pPr>
            <a:r>
              <a:rPr lang="en-US" b="true" sz="6916" strike="noStrike" u="none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Our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12258" y="7564121"/>
            <a:ext cx="3081954" cy="150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</a:p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 years experience in PM,</a:t>
            </a:r>
          </a:p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Business strategy, Public Relations expert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34096" y="7371940"/>
            <a:ext cx="2183460" cy="188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Backend developer, 3 years experience in IT, Product developer</a:t>
            </a:r>
          </a:p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67548" y="7564121"/>
            <a:ext cx="4134435" cy="150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Frontend developer, </a:t>
            </a:r>
          </a:p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 years experience in</a:t>
            </a:r>
          </a:p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real IT projects, Full stack developer,</a:t>
            </a:r>
          </a:p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scientist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6502" y="1716050"/>
            <a:ext cx="13814996" cy="376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17"/>
              </a:lnSpc>
              <a:spcBef>
                <a:spcPct val="0"/>
              </a:spcBef>
            </a:pPr>
            <a:r>
              <a:rPr lang="en-US" sz="12431">
                <a:solidFill>
                  <a:srgbClr val="F4F6FC"/>
                </a:solidFill>
                <a:latin typeface="Peace Sans"/>
                <a:ea typeface="Peace Sans"/>
                <a:cs typeface="Peace Sans"/>
                <a:sym typeface="Peace Sans"/>
              </a:rPr>
              <a:t>Thank you for your attention!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42606" y="8704512"/>
            <a:ext cx="414154" cy="414154"/>
          </a:xfrm>
          <a:custGeom>
            <a:avLst/>
            <a:gdLst/>
            <a:ahLst/>
            <a:cxnLst/>
            <a:rect r="r" b="b" t="t" l="l"/>
            <a:pathLst>
              <a:path h="414154" w="414154">
                <a:moveTo>
                  <a:pt x="0" y="0"/>
                </a:moveTo>
                <a:lnTo>
                  <a:pt x="414153" y="0"/>
                </a:lnTo>
                <a:lnTo>
                  <a:pt x="414153" y="414154"/>
                </a:lnTo>
                <a:lnTo>
                  <a:pt x="0" y="414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2606" y="8182834"/>
            <a:ext cx="414154" cy="414154"/>
          </a:xfrm>
          <a:custGeom>
            <a:avLst/>
            <a:gdLst/>
            <a:ahLst/>
            <a:cxnLst/>
            <a:rect r="r" b="b" t="t" l="l"/>
            <a:pathLst>
              <a:path h="414154" w="414154">
                <a:moveTo>
                  <a:pt x="0" y="0"/>
                </a:moveTo>
                <a:lnTo>
                  <a:pt x="414153" y="0"/>
                </a:lnTo>
                <a:lnTo>
                  <a:pt x="414153" y="414154"/>
                </a:lnTo>
                <a:lnTo>
                  <a:pt x="0" y="414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39609" y="6187328"/>
            <a:ext cx="3908246" cy="7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6"/>
              </a:lnSpc>
            </a:pPr>
            <a:r>
              <a:rPr lang="en-US" sz="4688" b="true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 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05188" y="8656887"/>
            <a:ext cx="5038461" cy="38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235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www.feba_team.uz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18453" y="8151873"/>
            <a:ext cx="2550558" cy="38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235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+998901108993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18185" y="6985993"/>
            <a:ext cx="2810012" cy="52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28"/>
              </a:lnSpc>
              <a:spcBef>
                <a:spcPct val="0"/>
              </a:spcBef>
            </a:pPr>
            <a:r>
              <a:rPr lang="en-US" b="true" sz="3440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FEBA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18185" y="7549833"/>
            <a:ext cx="3150826" cy="38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9"/>
              </a:lnSpc>
              <a:spcBef>
                <a:spcPct val="0"/>
              </a:spcBef>
            </a:pPr>
            <a:r>
              <a:rPr lang="en-US" sz="2235" strike="noStrike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50586" y="-350920"/>
            <a:ext cx="6218139" cy="62181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842804" y="-86232"/>
            <a:ext cx="5685609" cy="5688763"/>
            <a:chOff x="0" y="0"/>
            <a:chExt cx="6489360" cy="6492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041809" y="602038"/>
            <a:ext cx="11981970" cy="125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78"/>
              </a:lnSpc>
              <a:spcBef>
                <a:spcPct val="0"/>
              </a:spcBef>
            </a:pPr>
            <a:r>
              <a:rPr lang="en-US" sz="7270">
                <a:solidFill>
                  <a:srgbClr val="3652DD"/>
                </a:solidFill>
                <a:latin typeface="Intro"/>
                <a:ea typeface="Intro"/>
                <a:cs typeface="Intro"/>
                <a:sym typeface="Intro"/>
              </a:rPr>
              <a:t>📌</a:t>
            </a:r>
            <a:r>
              <a:rPr lang="en-US" sz="7270" strike="noStrike" u="none">
                <a:solidFill>
                  <a:srgbClr val="3652DD"/>
                </a:solidFill>
                <a:latin typeface="Intro"/>
                <a:ea typeface="Intro"/>
                <a:cs typeface="Intro"/>
                <a:sym typeface="Intro"/>
              </a:rPr>
              <a:t> Near-Expiry Stock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5521" y="8057026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898322">
            <a:off x="-1987267" y="8095155"/>
            <a:ext cx="4891502" cy="4903762"/>
          </a:xfrm>
          <a:custGeom>
            <a:avLst/>
            <a:gdLst/>
            <a:ahLst/>
            <a:cxnLst/>
            <a:rect r="r" b="b" t="t" l="l"/>
            <a:pathLst>
              <a:path h="4903762" w="489150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8983" y="2376822"/>
            <a:ext cx="4326315" cy="4326315"/>
          </a:xfrm>
          <a:custGeom>
            <a:avLst/>
            <a:gdLst/>
            <a:ahLst/>
            <a:cxnLst/>
            <a:rect r="r" b="b" t="t" l="l"/>
            <a:pathLst>
              <a:path h="4326315" w="4326315">
                <a:moveTo>
                  <a:pt x="0" y="0"/>
                </a:moveTo>
                <a:lnTo>
                  <a:pt x="4326315" y="0"/>
                </a:lnTo>
                <a:lnTo>
                  <a:pt x="4326315" y="4326315"/>
                </a:lnTo>
                <a:lnTo>
                  <a:pt x="0" y="432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65720" y="5867219"/>
            <a:ext cx="4133294" cy="4133294"/>
          </a:xfrm>
          <a:custGeom>
            <a:avLst/>
            <a:gdLst/>
            <a:ahLst/>
            <a:cxnLst/>
            <a:rect r="r" b="b" t="t" l="l"/>
            <a:pathLst>
              <a:path h="4133294" w="4133294">
                <a:moveTo>
                  <a:pt x="0" y="0"/>
                </a:moveTo>
                <a:lnTo>
                  <a:pt x="4133293" y="0"/>
                </a:lnTo>
                <a:lnTo>
                  <a:pt x="4133293" y="4133294"/>
                </a:lnTo>
                <a:lnTo>
                  <a:pt x="0" y="4133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99013" y="2376822"/>
            <a:ext cx="4220448" cy="4220448"/>
          </a:xfrm>
          <a:custGeom>
            <a:avLst/>
            <a:gdLst/>
            <a:ahLst/>
            <a:cxnLst/>
            <a:rect r="r" b="b" t="t" l="l"/>
            <a:pathLst>
              <a:path h="4220448" w="4220448">
                <a:moveTo>
                  <a:pt x="0" y="0"/>
                </a:moveTo>
                <a:lnTo>
                  <a:pt x="4220448" y="0"/>
                </a:lnTo>
                <a:lnTo>
                  <a:pt x="4220448" y="4220448"/>
                </a:lnTo>
                <a:lnTo>
                  <a:pt x="0" y="4220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19461" y="5867219"/>
            <a:ext cx="5168539" cy="4133294"/>
          </a:xfrm>
          <a:custGeom>
            <a:avLst/>
            <a:gdLst/>
            <a:ahLst/>
            <a:cxnLst/>
            <a:rect r="r" b="b" t="t" l="l"/>
            <a:pathLst>
              <a:path h="4133294" w="5168539">
                <a:moveTo>
                  <a:pt x="0" y="0"/>
                </a:moveTo>
                <a:lnTo>
                  <a:pt x="5168539" y="0"/>
                </a:lnTo>
                <a:lnTo>
                  <a:pt x="5168539" y="4133294"/>
                </a:lnTo>
                <a:lnTo>
                  <a:pt x="0" y="413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046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0691" y="6961471"/>
            <a:ext cx="4142899" cy="75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6"/>
              </a:lnSpc>
              <a:spcBef>
                <a:spcPct val="0"/>
              </a:spcBef>
            </a:pPr>
            <a:r>
              <a:rPr lang="en-US" b="true" sz="444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Expiring food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46529" y="4711951"/>
            <a:ext cx="1971675" cy="77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6"/>
              </a:lnSpc>
              <a:spcBef>
                <a:spcPct val="0"/>
              </a:spcBef>
            </a:pPr>
            <a:r>
              <a:rPr lang="en-US" b="true" sz="45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53739" y="6961471"/>
            <a:ext cx="1310997" cy="75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6"/>
              </a:lnSpc>
              <a:spcBef>
                <a:spcPct val="0"/>
              </a:spcBef>
            </a:pPr>
            <a:r>
              <a:rPr lang="en-US" b="true" sz="444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58152" y="4091948"/>
            <a:ext cx="4491157" cy="152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4"/>
              </a:lnSpc>
              <a:spcBef>
                <a:spcPct val="0"/>
              </a:spcBef>
            </a:pPr>
            <a:r>
              <a:rPr lang="en-US" b="true" sz="439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Environmental </a:t>
            </a:r>
          </a:p>
          <a:p>
            <a:pPr algn="ctr">
              <a:lnSpc>
                <a:spcPts val="6154"/>
              </a:lnSpc>
              <a:spcBef>
                <a:spcPct val="0"/>
              </a:spcBef>
            </a:pPr>
            <a:r>
              <a:rPr lang="en-US" b="true" sz="439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damage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4205" y="375912"/>
            <a:ext cx="13536431" cy="101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Near-Expiry P</a:t>
            </a:r>
            <a:r>
              <a:rPr lang="en-US" b="true" sz="5999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roduct Marketplace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7629" y="3200693"/>
            <a:ext cx="14312741" cy="553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0"/>
              </a:lnSpc>
              <a:spcBef>
                <a:spcPct val="0"/>
              </a:spcBef>
            </a:pPr>
            <a:r>
              <a:rPr lang="en-US" b="true" sz="39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✅ A digital platform where supermarkets sell</a:t>
            </a:r>
          </a:p>
          <a:p>
            <a:pPr algn="ctr">
              <a:lnSpc>
                <a:spcPts val="5510"/>
              </a:lnSpc>
              <a:spcBef>
                <a:spcPct val="0"/>
              </a:spcBef>
            </a:pPr>
            <a:r>
              <a:rPr lang="en-US" b="true" sz="39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near-expiry products at </a:t>
            </a:r>
            <a:r>
              <a:rPr lang="en-US" b="true" sz="3935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discounted prices.</a:t>
            </a:r>
          </a:p>
          <a:p>
            <a:pPr algn="ctr">
              <a:lnSpc>
                <a:spcPts val="5510"/>
              </a:lnSpc>
              <a:spcBef>
                <a:spcPct val="0"/>
              </a:spcBef>
            </a:pPr>
          </a:p>
          <a:p>
            <a:pPr algn="ctr">
              <a:lnSpc>
                <a:spcPts val="5510"/>
              </a:lnSpc>
              <a:spcBef>
                <a:spcPct val="0"/>
              </a:spcBef>
            </a:pPr>
            <a:r>
              <a:rPr lang="en-US" sz="39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9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💡 Key Benefits:</a:t>
            </a:r>
          </a:p>
          <a:p>
            <a:pPr algn="ctr">
              <a:lnSpc>
                <a:spcPts val="5510"/>
              </a:lnSpc>
              <a:spcBef>
                <a:spcPct val="0"/>
              </a:spcBef>
            </a:pPr>
          </a:p>
          <a:p>
            <a:pPr algn="l" marL="849724" indent="-424862" lvl="1">
              <a:lnSpc>
                <a:spcPts val="5510"/>
              </a:lnSpc>
              <a:buFont typeface="Arial"/>
              <a:buChar char="•"/>
            </a:pPr>
            <a:r>
              <a:rPr lang="en-US" sz="39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Helps supermarkets </a:t>
            </a:r>
            <a:r>
              <a:rPr lang="en-US" b="true" sz="39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 waste &amp; financial losses</a:t>
            </a:r>
            <a:r>
              <a:rPr lang="en-US" sz="39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849724" indent="-424862" lvl="1">
              <a:lnSpc>
                <a:spcPts val="5510"/>
              </a:lnSpc>
              <a:buFont typeface="Arial"/>
              <a:buChar char="•"/>
            </a:pPr>
            <a:r>
              <a:rPr lang="en-US" sz="39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Enables customers to buy </a:t>
            </a:r>
            <a:r>
              <a:rPr lang="en-US" b="true" sz="39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affordable food.</a:t>
            </a:r>
          </a:p>
          <a:p>
            <a:pPr algn="l" marL="849724" indent="-424862" lvl="1">
              <a:lnSpc>
                <a:spcPts val="5510"/>
              </a:lnSpc>
              <a:buFont typeface="Arial"/>
              <a:buChar char="•"/>
            </a:pPr>
            <a:r>
              <a:rPr lang="en-US" sz="393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Supports a sustainable, </a:t>
            </a:r>
            <a:r>
              <a:rPr lang="en-US" b="true" sz="39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zero-waste economy.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93275"/>
            <a:ext cx="18288000" cy="1293725"/>
            <a:chOff x="0" y="0"/>
            <a:chExt cx="4633513" cy="3277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3513" cy="327783"/>
            </a:xfrm>
            <a:custGeom>
              <a:avLst/>
              <a:gdLst/>
              <a:ahLst/>
              <a:cxnLst/>
              <a:rect r="r" b="b" t="t" l="l"/>
              <a:pathLst>
                <a:path h="327783" w="4633513">
                  <a:moveTo>
                    <a:pt x="0" y="0"/>
                  </a:moveTo>
                  <a:lnTo>
                    <a:pt x="4633513" y="0"/>
                  </a:lnTo>
                  <a:lnTo>
                    <a:pt x="4633513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33513" cy="365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9" y="0"/>
            <a:ext cx="18278791" cy="1293725"/>
            <a:chOff x="0" y="0"/>
            <a:chExt cx="4631179" cy="3277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1179" cy="327783"/>
            </a:xfrm>
            <a:custGeom>
              <a:avLst/>
              <a:gdLst/>
              <a:ahLst/>
              <a:cxnLst/>
              <a:rect r="r" b="b" t="t" l="l"/>
              <a:pathLst>
                <a:path h="327783" w="4631179">
                  <a:moveTo>
                    <a:pt x="0" y="0"/>
                  </a:moveTo>
                  <a:lnTo>
                    <a:pt x="4631179" y="0"/>
                  </a:lnTo>
                  <a:lnTo>
                    <a:pt x="4631179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1179" cy="365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11316" y="2198098"/>
            <a:ext cx="373881" cy="3738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1759" y="2233791"/>
            <a:ext cx="373881" cy="3738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211316" y="6094311"/>
            <a:ext cx="373881" cy="37388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1759" y="6094311"/>
            <a:ext cx="373881" cy="37388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2700000">
            <a:off x="8160159" y="3702307"/>
            <a:ext cx="2630638" cy="2630638"/>
          </a:xfrm>
          <a:custGeom>
            <a:avLst/>
            <a:gdLst/>
            <a:ahLst/>
            <a:cxnLst/>
            <a:rect r="r" b="b" t="t" l="l"/>
            <a:pathLst>
              <a:path h="2630638" w="2630638">
                <a:moveTo>
                  <a:pt x="0" y="0"/>
                </a:moveTo>
                <a:lnTo>
                  <a:pt x="2630638" y="0"/>
                </a:lnTo>
                <a:lnTo>
                  <a:pt x="2630638" y="2630638"/>
                </a:lnTo>
                <a:lnTo>
                  <a:pt x="0" y="2630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45319" y="41897"/>
            <a:ext cx="12065807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Green-Tech in </a:t>
            </a:r>
            <a:r>
              <a:rPr lang="en-US" b="true" sz="734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 🌱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4784" y="2198098"/>
            <a:ext cx="606624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1: Smart Inventory Tracking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85222" y="2198098"/>
            <a:ext cx="585580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2: AI-Powered Discounts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72949" y="3122023"/>
            <a:ext cx="5149910" cy="102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14"/>
              </a:lnSpc>
              <a:spcBef>
                <a:spcPct val="0"/>
              </a:spcBef>
            </a:pPr>
            <a:r>
              <a:rPr lang="en-US" sz="1938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✅ Supermarkets update stock in real time using </a:t>
            </a:r>
            <a:r>
              <a:rPr lang="en-US" sz="1938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938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oT sensors &amp; barcode scanning to track near-expiry products.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72949" y="6958978"/>
            <a:ext cx="5197730" cy="98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191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📲</a:t>
            </a:r>
            <a:r>
              <a:rPr lang="en-US" sz="1912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Customers browse &amp; buy discounted items through the app/website, making sustainable shopping easy.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4784" y="6025528"/>
            <a:ext cx="574692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Step 3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Eco-Friendly Shopping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69611" y="5871677"/>
            <a:ext cx="468702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4</a:t>
            </a:r>
            <a:r>
              <a:rPr lang="en-US" sz="2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Automated Waste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2703" y="3131548"/>
            <a:ext cx="5180841" cy="98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🧠</a:t>
            </a:r>
            <a:r>
              <a:rPr lang="en-US" sz="1906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AI analyzes expiry dates, demand, and stock levels to suggest the best discounts, reducing food waste.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22703" y="7214702"/>
            <a:ext cx="5180841" cy="98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♻️</a:t>
            </a:r>
            <a:r>
              <a:rPr lang="en-US" sz="1906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The system updates stock automatically, preventing overstocking and reducing landfill waste.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428213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90681" y="2924562"/>
            <a:ext cx="3024888" cy="529127"/>
            <a:chOff x="0" y="0"/>
            <a:chExt cx="1281756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NATURE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29194" y="2764365"/>
            <a:ext cx="1182733" cy="1081663"/>
          </a:xfrm>
          <a:custGeom>
            <a:avLst/>
            <a:gdLst/>
            <a:ahLst/>
            <a:cxnLst/>
            <a:rect r="r" b="b" t="t" l="l"/>
            <a:pathLst>
              <a:path h="1081663" w="1182733">
                <a:moveTo>
                  <a:pt x="0" y="0"/>
                </a:moveTo>
                <a:lnTo>
                  <a:pt x="1182733" y="0"/>
                </a:lnTo>
                <a:lnTo>
                  <a:pt x="1182733" y="1081663"/>
                </a:lnTo>
                <a:lnTo>
                  <a:pt x="0" y="108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39250" y="5006053"/>
            <a:ext cx="962621" cy="1257581"/>
          </a:xfrm>
          <a:custGeom>
            <a:avLst/>
            <a:gdLst/>
            <a:ahLst/>
            <a:cxnLst/>
            <a:rect r="r" b="b" t="t" l="l"/>
            <a:pathLst>
              <a:path h="1257581" w="962621">
                <a:moveTo>
                  <a:pt x="0" y="0"/>
                </a:moveTo>
                <a:lnTo>
                  <a:pt x="962621" y="0"/>
                </a:lnTo>
                <a:lnTo>
                  <a:pt x="962621" y="1257581"/>
                </a:lnTo>
                <a:lnTo>
                  <a:pt x="0" y="12575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90681" y="5030442"/>
            <a:ext cx="3024888" cy="529127"/>
            <a:chOff x="0" y="0"/>
            <a:chExt cx="1281756" cy="2242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PEOPLE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87039" y="7839212"/>
            <a:ext cx="3024888" cy="529127"/>
            <a:chOff x="0" y="0"/>
            <a:chExt cx="1281756" cy="2242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173200" y="8558728"/>
            <a:ext cx="1072677" cy="867893"/>
          </a:xfrm>
          <a:custGeom>
            <a:avLst/>
            <a:gdLst/>
            <a:ahLst/>
            <a:cxnLst/>
            <a:rect r="r" b="b" t="t" l="l"/>
            <a:pathLst>
              <a:path h="867893" w="1072677">
                <a:moveTo>
                  <a:pt x="0" y="0"/>
                </a:moveTo>
                <a:lnTo>
                  <a:pt x="1072677" y="0"/>
                </a:lnTo>
                <a:lnTo>
                  <a:pt x="1072677" y="867893"/>
                </a:lnTo>
                <a:lnTo>
                  <a:pt x="0" y="867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903125" y="830790"/>
            <a:ext cx="713697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51"/>
              </a:lnSpc>
            </a:pPr>
            <a:r>
              <a:rPr lang="en-US" sz="4959" b="tru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target 3 things: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02730" y="2650065"/>
            <a:ext cx="6326337" cy="95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5"/>
              </a:lnSpc>
              <a:spcBef>
                <a:spcPct val="0"/>
              </a:spcBef>
            </a:pPr>
            <a:r>
              <a:rPr lang="en-US" b="true" sz="5539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food waste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66622" y="5057775"/>
            <a:ext cx="4398553" cy="157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3"/>
              </a:lnSpc>
              <a:spcBef>
                <a:spcPct val="0"/>
              </a:spcBef>
            </a:pPr>
            <a:r>
              <a:rPr lang="en-US" b="true" sz="4502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for the POOR/Charity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58549" y="8208260"/>
            <a:ext cx="1013575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Expired products = Financial loss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2524" y="542877"/>
            <a:ext cx="17262953" cy="9201246"/>
          </a:xfrm>
          <a:custGeom>
            <a:avLst/>
            <a:gdLst/>
            <a:ahLst/>
            <a:cxnLst/>
            <a:rect r="r" b="b" t="t" l="l"/>
            <a:pathLst>
              <a:path h="9201246" w="17262953">
                <a:moveTo>
                  <a:pt x="0" y="0"/>
                </a:moveTo>
                <a:lnTo>
                  <a:pt x="17262952" y="0"/>
                </a:lnTo>
                <a:lnTo>
                  <a:pt x="17262952" y="9201246"/>
                </a:lnTo>
                <a:lnTo>
                  <a:pt x="0" y="920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" t="0" r="-165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716684" cy="8615554"/>
          </a:xfrm>
          <a:custGeom>
            <a:avLst/>
            <a:gdLst/>
            <a:ahLst/>
            <a:cxnLst/>
            <a:rect r="r" b="b" t="t" l="l"/>
            <a:pathLst>
              <a:path h="8615554" w="12716684">
                <a:moveTo>
                  <a:pt x="0" y="0"/>
                </a:moveTo>
                <a:lnTo>
                  <a:pt x="12716684" y="0"/>
                </a:lnTo>
                <a:lnTo>
                  <a:pt x="12716684" y="8615554"/>
                </a:lnTo>
                <a:lnTo>
                  <a:pt x="0" y="86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4693" y="2060820"/>
            <a:ext cx="9993307" cy="8226180"/>
          </a:xfrm>
          <a:custGeom>
            <a:avLst/>
            <a:gdLst/>
            <a:ahLst/>
            <a:cxnLst/>
            <a:rect r="r" b="b" t="t" l="l"/>
            <a:pathLst>
              <a:path h="8226180" w="9993307">
                <a:moveTo>
                  <a:pt x="0" y="0"/>
                </a:moveTo>
                <a:lnTo>
                  <a:pt x="9993307" y="0"/>
                </a:lnTo>
                <a:lnTo>
                  <a:pt x="9993307" y="8226180"/>
                </a:lnTo>
                <a:lnTo>
                  <a:pt x="0" y="822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4" t="0" r="-251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91581" y="5762496"/>
            <a:ext cx="5218743" cy="1680018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72613" y="2568008"/>
            <a:ext cx="3260181" cy="3074486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72008" y="7581785"/>
            <a:ext cx="7261393" cy="1676515"/>
            <a:chOff x="0" y="0"/>
            <a:chExt cx="5968800" cy="1378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8" id="8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36297" y="8130366"/>
            <a:ext cx="113701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619685" y="5642494"/>
            <a:ext cx="2223664" cy="839955"/>
            <a:chOff x="0" y="0"/>
            <a:chExt cx="812800" cy="3070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53511" y="0"/>
                  </a:moveTo>
                  <a:lnTo>
                    <a:pt x="659289" y="0"/>
                  </a:lnTo>
                  <a:cubicBezTo>
                    <a:pt x="700002" y="0"/>
                    <a:pt x="739049" y="16173"/>
                    <a:pt x="767838" y="44962"/>
                  </a:cubicBezTo>
                  <a:cubicBezTo>
                    <a:pt x="796627" y="73751"/>
                    <a:pt x="812800" y="112798"/>
                    <a:pt x="812800" y="153511"/>
                  </a:cubicBezTo>
                  <a:lnTo>
                    <a:pt x="812800" y="153511"/>
                  </a:lnTo>
                  <a:cubicBezTo>
                    <a:pt x="812800" y="194225"/>
                    <a:pt x="796627" y="233271"/>
                    <a:pt x="767838" y="262060"/>
                  </a:cubicBezTo>
                  <a:cubicBezTo>
                    <a:pt x="739049" y="290849"/>
                    <a:pt x="700002" y="307023"/>
                    <a:pt x="659289" y="307023"/>
                  </a:cubicBezTo>
                  <a:lnTo>
                    <a:pt x="153511" y="307023"/>
                  </a:lnTo>
                  <a:cubicBezTo>
                    <a:pt x="112798" y="307023"/>
                    <a:pt x="73751" y="290849"/>
                    <a:pt x="44962" y="262060"/>
                  </a:cubicBezTo>
                  <a:cubicBezTo>
                    <a:pt x="16173" y="233271"/>
                    <a:pt x="0" y="194225"/>
                    <a:pt x="0" y="153511"/>
                  </a:cubicBezTo>
                  <a:lnTo>
                    <a:pt x="0" y="153511"/>
                  </a:lnTo>
                  <a:cubicBezTo>
                    <a:pt x="0" y="112798"/>
                    <a:pt x="16173" y="73751"/>
                    <a:pt x="44962" y="44962"/>
                  </a:cubicBezTo>
                  <a:cubicBezTo>
                    <a:pt x="73751" y="16173"/>
                    <a:pt x="112798" y="0"/>
                    <a:pt x="15351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100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036297" y="6964899"/>
            <a:ext cx="113701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619685" y="6806299"/>
            <a:ext cx="2223664" cy="839955"/>
            <a:chOff x="0" y="0"/>
            <a:chExt cx="812800" cy="3070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53511" y="0"/>
                  </a:moveTo>
                  <a:lnTo>
                    <a:pt x="659289" y="0"/>
                  </a:lnTo>
                  <a:cubicBezTo>
                    <a:pt x="700002" y="0"/>
                    <a:pt x="739049" y="16173"/>
                    <a:pt x="767838" y="44962"/>
                  </a:cubicBezTo>
                  <a:cubicBezTo>
                    <a:pt x="796627" y="73751"/>
                    <a:pt x="812800" y="112798"/>
                    <a:pt x="812800" y="153511"/>
                  </a:cubicBezTo>
                  <a:lnTo>
                    <a:pt x="812800" y="153511"/>
                  </a:lnTo>
                  <a:cubicBezTo>
                    <a:pt x="812800" y="194225"/>
                    <a:pt x="796627" y="233271"/>
                    <a:pt x="767838" y="262060"/>
                  </a:cubicBezTo>
                  <a:cubicBezTo>
                    <a:pt x="739049" y="290849"/>
                    <a:pt x="700002" y="307023"/>
                    <a:pt x="659289" y="307023"/>
                  </a:cubicBezTo>
                  <a:lnTo>
                    <a:pt x="153511" y="307023"/>
                  </a:lnTo>
                  <a:cubicBezTo>
                    <a:pt x="112798" y="307023"/>
                    <a:pt x="73751" y="290849"/>
                    <a:pt x="44962" y="262060"/>
                  </a:cubicBezTo>
                  <a:cubicBezTo>
                    <a:pt x="16173" y="233271"/>
                    <a:pt x="0" y="194225"/>
                    <a:pt x="0" y="153511"/>
                  </a:cubicBezTo>
                  <a:lnTo>
                    <a:pt x="0" y="153511"/>
                  </a:lnTo>
                  <a:cubicBezTo>
                    <a:pt x="0" y="112798"/>
                    <a:pt x="16173" y="73751"/>
                    <a:pt x="44962" y="44962"/>
                  </a:cubicBezTo>
                  <a:cubicBezTo>
                    <a:pt x="73751" y="16173"/>
                    <a:pt x="112798" y="0"/>
                    <a:pt x="15351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500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036297" y="5799431"/>
            <a:ext cx="113701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619685" y="7970104"/>
            <a:ext cx="2223664" cy="839955"/>
            <a:chOff x="0" y="0"/>
            <a:chExt cx="812800" cy="307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53511" y="0"/>
                  </a:moveTo>
                  <a:lnTo>
                    <a:pt x="659289" y="0"/>
                  </a:lnTo>
                  <a:cubicBezTo>
                    <a:pt x="700002" y="0"/>
                    <a:pt x="739049" y="16173"/>
                    <a:pt x="767838" y="44962"/>
                  </a:cubicBezTo>
                  <a:cubicBezTo>
                    <a:pt x="796627" y="73751"/>
                    <a:pt x="812800" y="112798"/>
                    <a:pt x="812800" y="153511"/>
                  </a:cubicBezTo>
                  <a:lnTo>
                    <a:pt x="812800" y="153511"/>
                  </a:lnTo>
                  <a:cubicBezTo>
                    <a:pt x="812800" y="194225"/>
                    <a:pt x="796627" y="233271"/>
                    <a:pt x="767838" y="262060"/>
                  </a:cubicBezTo>
                  <a:cubicBezTo>
                    <a:pt x="739049" y="290849"/>
                    <a:pt x="700002" y="307023"/>
                    <a:pt x="659289" y="307023"/>
                  </a:cubicBezTo>
                  <a:lnTo>
                    <a:pt x="153511" y="307023"/>
                  </a:lnTo>
                  <a:cubicBezTo>
                    <a:pt x="112798" y="307023"/>
                    <a:pt x="73751" y="290849"/>
                    <a:pt x="44962" y="262060"/>
                  </a:cubicBezTo>
                  <a:cubicBezTo>
                    <a:pt x="16173" y="233271"/>
                    <a:pt x="0" y="194225"/>
                    <a:pt x="0" y="153511"/>
                  </a:cubicBezTo>
                  <a:lnTo>
                    <a:pt x="0" y="153511"/>
                  </a:lnTo>
                  <a:cubicBezTo>
                    <a:pt x="0" y="112798"/>
                    <a:pt x="16173" y="73751"/>
                    <a:pt x="44962" y="44962"/>
                  </a:cubicBezTo>
                  <a:cubicBezTo>
                    <a:pt x="73751" y="16173"/>
                    <a:pt x="112798" y="0"/>
                    <a:pt x="15351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3652DD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10,000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58133" y="4598795"/>
            <a:ext cx="1999574" cy="6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5"/>
              </a:lnSpc>
            </a:pPr>
            <a:r>
              <a:rPr lang="en-US" b="true" sz="38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$100K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72613" y="6035932"/>
            <a:ext cx="3351322" cy="102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b="true" sz="5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$5M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72613" y="7813874"/>
            <a:ext cx="3351322" cy="102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b="true" sz="5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$50M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36297" y="1932113"/>
            <a:ext cx="7921837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b="true" sz="6370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Market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25695" y="3252232"/>
            <a:ext cx="8432439" cy="119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8"/>
              </a:lnSpc>
              <a:spcBef>
                <a:spcPct val="0"/>
              </a:spcBef>
            </a:pPr>
            <a:r>
              <a:rPr lang="en-US" sz="345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Middle sized markets want our service as we help to reduce </a:t>
            </a:r>
            <a:r>
              <a:rPr lang="en-US" b="true" sz="3456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WASTE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67915" y="4409221"/>
            <a:ext cx="6676085" cy="4414507"/>
            <a:chOff x="0" y="0"/>
            <a:chExt cx="3116529" cy="2060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6529" cy="2060779"/>
            </a:xfrm>
            <a:custGeom>
              <a:avLst/>
              <a:gdLst/>
              <a:ahLst/>
              <a:cxnLst/>
              <a:rect r="r" b="b" t="t" l="l"/>
              <a:pathLst>
                <a:path h="2060779" w="3116529">
                  <a:moveTo>
                    <a:pt x="26672" y="0"/>
                  </a:moveTo>
                  <a:lnTo>
                    <a:pt x="3089857" y="0"/>
                  </a:lnTo>
                  <a:cubicBezTo>
                    <a:pt x="3096931" y="0"/>
                    <a:pt x="3103715" y="2810"/>
                    <a:pt x="3108716" y="7812"/>
                  </a:cubicBezTo>
                  <a:cubicBezTo>
                    <a:pt x="3113718" y="12814"/>
                    <a:pt x="3116529" y="19598"/>
                    <a:pt x="3116529" y="26672"/>
                  </a:cubicBezTo>
                  <a:lnTo>
                    <a:pt x="3116529" y="2034107"/>
                  </a:lnTo>
                  <a:cubicBezTo>
                    <a:pt x="3116529" y="2048838"/>
                    <a:pt x="3104587" y="2060779"/>
                    <a:pt x="3089857" y="2060779"/>
                  </a:cubicBezTo>
                  <a:lnTo>
                    <a:pt x="26672" y="2060779"/>
                  </a:lnTo>
                  <a:cubicBezTo>
                    <a:pt x="19598" y="2060779"/>
                    <a:pt x="12814" y="2057969"/>
                    <a:pt x="7812" y="2052967"/>
                  </a:cubicBezTo>
                  <a:cubicBezTo>
                    <a:pt x="2810" y="2047965"/>
                    <a:pt x="0" y="2041181"/>
                    <a:pt x="0" y="2034107"/>
                  </a:cubicBezTo>
                  <a:lnTo>
                    <a:pt x="0" y="26672"/>
                  </a:lnTo>
                  <a:cubicBezTo>
                    <a:pt x="0" y="19598"/>
                    <a:pt x="2810" y="12814"/>
                    <a:pt x="7812" y="7812"/>
                  </a:cubicBezTo>
                  <a:cubicBezTo>
                    <a:pt x="12814" y="2810"/>
                    <a:pt x="19598" y="0"/>
                    <a:pt x="26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116529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55329" y="4600956"/>
            <a:ext cx="6301258" cy="4031036"/>
            <a:chOff x="0" y="0"/>
            <a:chExt cx="2941552" cy="1881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41552" cy="1881768"/>
            </a:xfrm>
            <a:custGeom>
              <a:avLst/>
              <a:gdLst/>
              <a:ahLst/>
              <a:cxnLst/>
              <a:rect r="r" b="b" t="t" l="l"/>
              <a:pathLst>
                <a:path h="1881768" w="2941552">
                  <a:moveTo>
                    <a:pt x="28259" y="0"/>
                  </a:moveTo>
                  <a:lnTo>
                    <a:pt x="2913293" y="0"/>
                  </a:lnTo>
                  <a:cubicBezTo>
                    <a:pt x="2928900" y="0"/>
                    <a:pt x="2941552" y="12652"/>
                    <a:pt x="2941552" y="28259"/>
                  </a:cubicBezTo>
                  <a:lnTo>
                    <a:pt x="2941552" y="1853509"/>
                  </a:lnTo>
                  <a:cubicBezTo>
                    <a:pt x="2941552" y="1861004"/>
                    <a:pt x="2938575" y="1868191"/>
                    <a:pt x="2933275" y="1873491"/>
                  </a:cubicBezTo>
                  <a:cubicBezTo>
                    <a:pt x="2927976" y="1878790"/>
                    <a:pt x="2920788" y="1881768"/>
                    <a:pt x="2913293" y="1881768"/>
                  </a:cubicBezTo>
                  <a:lnTo>
                    <a:pt x="28259" y="1881768"/>
                  </a:lnTo>
                  <a:cubicBezTo>
                    <a:pt x="20764" y="1881768"/>
                    <a:pt x="13576" y="1878790"/>
                    <a:pt x="8277" y="1873491"/>
                  </a:cubicBezTo>
                  <a:cubicBezTo>
                    <a:pt x="2977" y="1868191"/>
                    <a:pt x="0" y="1861004"/>
                    <a:pt x="0" y="1853509"/>
                  </a:cubicBezTo>
                  <a:lnTo>
                    <a:pt x="0" y="28259"/>
                  </a:lnTo>
                  <a:cubicBezTo>
                    <a:pt x="0" y="20764"/>
                    <a:pt x="2977" y="13576"/>
                    <a:pt x="8277" y="8277"/>
                  </a:cubicBezTo>
                  <a:cubicBezTo>
                    <a:pt x="13576" y="2977"/>
                    <a:pt x="20764" y="0"/>
                    <a:pt x="282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941552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Supermarkets pay a monthly or yearly fee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2510" y="3202237"/>
            <a:ext cx="1902465" cy="190246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50871" y="4275779"/>
            <a:ext cx="7008429" cy="4414507"/>
            <a:chOff x="0" y="0"/>
            <a:chExt cx="3271673" cy="20607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71674" cy="2060779"/>
            </a:xfrm>
            <a:custGeom>
              <a:avLst/>
              <a:gdLst/>
              <a:ahLst/>
              <a:cxnLst/>
              <a:rect r="r" b="b" t="t" l="l"/>
              <a:pathLst>
                <a:path h="2060779" w="3271674">
                  <a:moveTo>
                    <a:pt x="25407" y="0"/>
                  </a:moveTo>
                  <a:lnTo>
                    <a:pt x="3246266" y="0"/>
                  </a:lnTo>
                  <a:cubicBezTo>
                    <a:pt x="3260298" y="0"/>
                    <a:pt x="3271674" y="11375"/>
                    <a:pt x="3271674" y="25407"/>
                  </a:cubicBezTo>
                  <a:lnTo>
                    <a:pt x="3271674" y="2035372"/>
                  </a:lnTo>
                  <a:cubicBezTo>
                    <a:pt x="3271674" y="2042111"/>
                    <a:pt x="3268997" y="2048573"/>
                    <a:pt x="3264232" y="2053338"/>
                  </a:cubicBezTo>
                  <a:cubicBezTo>
                    <a:pt x="3259467" y="2058103"/>
                    <a:pt x="3253005" y="2060779"/>
                    <a:pt x="3246266" y="2060779"/>
                  </a:cubicBezTo>
                  <a:lnTo>
                    <a:pt x="25407" y="2060779"/>
                  </a:lnTo>
                  <a:cubicBezTo>
                    <a:pt x="18669" y="2060779"/>
                    <a:pt x="12206" y="2058103"/>
                    <a:pt x="7442" y="2053338"/>
                  </a:cubicBezTo>
                  <a:cubicBezTo>
                    <a:pt x="2677" y="2048573"/>
                    <a:pt x="0" y="2042111"/>
                    <a:pt x="0" y="2035372"/>
                  </a:cubicBezTo>
                  <a:lnTo>
                    <a:pt x="0" y="25407"/>
                  </a:lnTo>
                  <a:cubicBezTo>
                    <a:pt x="0" y="18669"/>
                    <a:pt x="2677" y="12206"/>
                    <a:pt x="7442" y="7442"/>
                  </a:cubicBezTo>
                  <a:cubicBezTo>
                    <a:pt x="12206" y="2677"/>
                    <a:pt x="18669" y="0"/>
                    <a:pt x="254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271673" cy="21084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04871" y="4456070"/>
            <a:ext cx="6754429" cy="4031036"/>
            <a:chOff x="0" y="0"/>
            <a:chExt cx="3153101" cy="18817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53101" cy="1881768"/>
            </a:xfrm>
            <a:custGeom>
              <a:avLst/>
              <a:gdLst/>
              <a:ahLst/>
              <a:cxnLst/>
              <a:rect r="r" b="b" t="t" l="l"/>
              <a:pathLst>
                <a:path h="1881768" w="3153101">
                  <a:moveTo>
                    <a:pt x="26363" y="0"/>
                  </a:moveTo>
                  <a:lnTo>
                    <a:pt x="3126739" y="0"/>
                  </a:lnTo>
                  <a:cubicBezTo>
                    <a:pt x="3141298" y="0"/>
                    <a:pt x="3153101" y="11803"/>
                    <a:pt x="3153101" y="26363"/>
                  </a:cubicBezTo>
                  <a:lnTo>
                    <a:pt x="3153101" y="1855405"/>
                  </a:lnTo>
                  <a:cubicBezTo>
                    <a:pt x="3153101" y="1862397"/>
                    <a:pt x="3150324" y="1869102"/>
                    <a:pt x="3145380" y="1874046"/>
                  </a:cubicBezTo>
                  <a:cubicBezTo>
                    <a:pt x="3140436" y="1878990"/>
                    <a:pt x="3133730" y="1881768"/>
                    <a:pt x="3126739" y="1881768"/>
                  </a:cubicBezTo>
                  <a:lnTo>
                    <a:pt x="26363" y="1881768"/>
                  </a:lnTo>
                  <a:cubicBezTo>
                    <a:pt x="11803" y="1881768"/>
                    <a:pt x="0" y="1869965"/>
                    <a:pt x="0" y="1855405"/>
                  </a:cubicBezTo>
                  <a:lnTo>
                    <a:pt x="0" y="26363"/>
                  </a:lnTo>
                  <a:cubicBezTo>
                    <a:pt x="0" y="11803"/>
                    <a:pt x="11803" y="0"/>
                    <a:pt x="263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153101" cy="1929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86881" y="3513186"/>
            <a:ext cx="1902465" cy="19024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140959" y="3513186"/>
            <a:ext cx="1245567" cy="1245567"/>
          </a:xfrm>
          <a:custGeom>
            <a:avLst/>
            <a:gdLst/>
            <a:ahLst/>
            <a:cxnLst/>
            <a:rect r="r" b="b" t="t" l="l"/>
            <a:pathLst>
              <a:path h="1245567" w="1245567">
                <a:moveTo>
                  <a:pt x="0" y="0"/>
                </a:moveTo>
                <a:lnTo>
                  <a:pt x="1245567" y="0"/>
                </a:lnTo>
                <a:lnTo>
                  <a:pt x="1245567" y="1245568"/>
                </a:lnTo>
                <a:lnTo>
                  <a:pt x="0" y="1245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925312" y="3899154"/>
            <a:ext cx="1225603" cy="1205547"/>
          </a:xfrm>
          <a:custGeom>
            <a:avLst/>
            <a:gdLst/>
            <a:ahLst/>
            <a:cxnLst/>
            <a:rect r="r" b="b" t="t" l="l"/>
            <a:pathLst>
              <a:path h="1205547" w="1225603">
                <a:moveTo>
                  <a:pt x="0" y="0"/>
                </a:moveTo>
                <a:lnTo>
                  <a:pt x="1225603" y="0"/>
                </a:lnTo>
                <a:lnTo>
                  <a:pt x="1225603" y="1205548"/>
                </a:lnTo>
                <a:lnTo>
                  <a:pt x="0" y="1205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22" id="22"/>
          <p:cNvSpPr txBox="true"/>
          <p:nvPr/>
        </p:nvSpPr>
        <p:spPr>
          <a:xfrm rot="0">
            <a:off x="3422550" y="1836490"/>
            <a:ext cx="1144290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1"/>
              </a:lnSpc>
              <a:spcBef>
                <a:spcPct val="0"/>
              </a:spcBef>
            </a:pPr>
            <a:r>
              <a:rPr lang="en-US" b="true" sz="736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Monetization: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91528" y="5600002"/>
            <a:ext cx="5203687" cy="62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8"/>
              </a:lnSpc>
              <a:spcBef>
                <a:spcPct val="0"/>
              </a:spcBef>
            </a:pPr>
            <a:r>
              <a:rPr lang="en-US" b="true" sz="37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Subscription Model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14534" y="5582123"/>
            <a:ext cx="5281104" cy="64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7"/>
              </a:lnSpc>
              <a:spcBef>
                <a:spcPct val="0"/>
              </a:spcBef>
            </a:pPr>
            <a:r>
              <a:rPr lang="en-US" b="true" sz="38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Transaction Fees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72210" y="6540274"/>
            <a:ext cx="504232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supermarkets pay </a:t>
            </a:r>
            <a:r>
              <a:rPr lang="en-US" b="true" sz="45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10$ </a:t>
            </a:r>
            <a:r>
              <a:rPr lang="en-US" sz="45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monthly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37729" y="6540274"/>
            <a:ext cx="528871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2-5%</a:t>
            </a:r>
            <a:r>
              <a:rPr lang="en-US" sz="45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commission from sales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DAGiJdzWRQ4</dc:identifier>
  <dcterms:modified xsi:type="dcterms:W3CDTF">2011-08-01T06:04:30Z</dcterms:modified>
  <cp:revision>1</cp:revision>
  <dc:title>White and Violet Professional Modern Technology Pitch Deck Presentation</dc:title>
</cp:coreProperties>
</file>